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4"/>
  </p:notesMasterIdLst>
  <p:sldIdLst>
    <p:sldId id="259" r:id="rId2"/>
    <p:sldId id="269" r:id="rId3"/>
    <p:sldId id="263" r:id="rId4"/>
    <p:sldId id="261" r:id="rId5"/>
    <p:sldId id="260" r:id="rId6"/>
    <p:sldId id="265" r:id="rId7"/>
    <p:sldId id="262" r:id="rId8"/>
    <p:sldId id="268" r:id="rId9"/>
    <p:sldId id="270" r:id="rId10"/>
    <p:sldId id="273" r:id="rId11"/>
    <p:sldId id="27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11CFA-6801-4F96-A40F-0DBA431D6065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42DD2-EB86-4E3A-A8FF-17D31345D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7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42DD2-EB86-4E3A-A8FF-17D31345DC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59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42DD2-EB86-4E3A-A8FF-17D31345DC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74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22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9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4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8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7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3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9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5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0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B7F8A6-E447-4C24-9BD1-6BA08E7C8B9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DBAEA01-9F1E-4E2A-8798-8FBC0EDE80D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3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reachlevelindex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consumer-complaint-database" TargetMode="External"/><Relationship Id="rId2" Type="http://schemas.openxmlformats.org/officeDocument/2006/relationships/hyperlink" Target="http://http/breachlevelindex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C6AB6-B6D1-48D3-ABF0-59A5BD21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516835"/>
            <a:ext cx="3796299" cy="210387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Consumer Complaints</a:t>
            </a:r>
            <a:br>
              <a:rPr lang="en-U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Is Data Privacy at threat with increasing digitization?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Statistic shows 3,547 data stolen every minute.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Research question: How well data privacy is protected in financial sector?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600" dirty="0"/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288B8-59B2-4612-959F-9EA7393F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78" y="-1"/>
            <a:ext cx="8087921" cy="4482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025A1-226B-46EA-8B64-371BE38BE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77" y="4453641"/>
            <a:ext cx="8087923" cy="2404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A1367-0A06-48C0-8750-301B2713CEAD}"/>
              </a:ext>
            </a:extLst>
          </p:cNvPr>
          <p:cNvSpPr txBox="1"/>
          <p:nvPr/>
        </p:nvSpPr>
        <p:spPr>
          <a:xfrm>
            <a:off x="-19153" y="6322844"/>
            <a:ext cx="4005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http://breachlevelindex.com/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8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4">
            <a:extLst>
              <a:ext uri="{FF2B5EF4-FFF2-40B4-BE49-F238E27FC236}">
                <a16:creationId xmlns:a16="http://schemas.microsoft.com/office/drawing/2014/main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36">
            <a:extLst>
              <a:ext uri="{FF2B5EF4-FFF2-40B4-BE49-F238E27FC236}">
                <a16:creationId xmlns:a16="http://schemas.microsoft.com/office/drawing/2014/main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38">
            <a:extLst>
              <a:ext uri="{FF2B5EF4-FFF2-40B4-BE49-F238E27FC236}">
                <a16:creationId xmlns:a16="http://schemas.microsoft.com/office/drawing/2014/main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40">
            <a:extLst>
              <a:ext uri="{FF2B5EF4-FFF2-40B4-BE49-F238E27FC236}">
                <a16:creationId xmlns:a16="http://schemas.microsoft.com/office/drawing/2014/main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2">
            <a:extLst>
              <a:ext uri="{FF2B5EF4-FFF2-40B4-BE49-F238E27FC236}">
                <a16:creationId xmlns:a16="http://schemas.microsoft.com/office/drawing/2014/main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44">
            <a:extLst>
              <a:ext uri="{FF2B5EF4-FFF2-40B4-BE49-F238E27FC236}">
                <a16:creationId xmlns:a16="http://schemas.microsoft.com/office/drawing/2014/main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5210B-C438-4F2A-93DB-3026ADB0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331" y="1568772"/>
            <a:ext cx="7913984" cy="41746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391CCB-877F-45ED-9F66-865382D5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84" y="224646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Complaints Pulse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A05F8A-D160-46EB-9D91-2AA3C1119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0" y="2328764"/>
            <a:ext cx="3213867" cy="4071549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buFont typeface="Calibri" panose="020F0502020204030204" pitchFamily="34" charset="0"/>
              <a:buChar char="•"/>
            </a:pPr>
            <a:r>
              <a:rPr lang="en-US" sz="2000" dirty="0"/>
              <a:t>A pulse chart representation of consumer complaints related to Fraud or Scam and Identity Theft. </a:t>
            </a:r>
          </a:p>
          <a:p>
            <a:pPr marL="342900" indent="-342900">
              <a:buFont typeface="Calibri" panose="020F0502020204030204" pitchFamily="34" charset="0"/>
              <a:buChar char="•"/>
            </a:pPr>
            <a:r>
              <a:rPr lang="en-US" sz="2000" dirty="0"/>
              <a:t>Clear portrayal of increasing incidents from Jan 2012 to Dec 2016.</a:t>
            </a:r>
          </a:p>
          <a:p>
            <a:pPr marL="342900" indent="-342900">
              <a:buFont typeface="Calibri" panose="020F0502020204030204" pitchFamily="34" charset="0"/>
              <a:buChar char="•"/>
            </a:pPr>
            <a:r>
              <a:rPr lang="en-US" sz="2000" dirty="0"/>
              <a:t>Next slide shows a video representation of the same.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73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73399AB-AC2F-4D29-B3FD-871C08B2CD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4792" y="797806"/>
            <a:ext cx="9201367" cy="52623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EC8CB7-1CB7-42C0-A474-BBEB2050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561" y="48776"/>
            <a:ext cx="10058400" cy="622433"/>
          </a:xfrm>
        </p:spPr>
        <p:txBody>
          <a:bodyPr>
            <a:normAutofit/>
          </a:bodyPr>
          <a:lstStyle/>
          <a:p>
            <a:r>
              <a:rPr lang="en-US" sz="3200" dirty="0"/>
              <a:t>		Pulse Chart Video (</a:t>
            </a:r>
            <a:r>
              <a:rPr lang="en-US" sz="2000" dirty="0"/>
              <a:t>hit play button below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97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B69F-4794-44EC-917A-5B953F2C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E5F2A-CBBD-4E81-9C7A-4948A4EA8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loss is in increasing trend in Financial sector</a:t>
            </a:r>
          </a:p>
          <a:p>
            <a:pPr marL="0" indent="0">
              <a:buNone/>
            </a:pPr>
            <a:r>
              <a:rPr lang="en-US" dirty="0"/>
              <a:t>Compromise in Privacy is alarming with Identity theft, fraud and scam</a:t>
            </a:r>
          </a:p>
          <a:p>
            <a:pPr marL="0" indent="0">
              <a:buNone/>
            </a:pPr>
            <a:r>
              <a:rPr lang="en-US" dirty="0"/>
              <a:t>Needs multi factor protection and Encryption </a:t>
            </a:r>
          </a:p>
          <a:p>
            <a:pPr marL="0" indent="0">
              <a:buNone/>
            </a:pPr>
            <a:r>
              <a:rPr lang="en-US" dirty="0"/>
              <a:t>Public needs more awareness on possible data breach</a:t>
            </a:r>
          </a:p>
          <a:p>
            <a:pPr marL="0" indent="0">
              <a:buNone/>
            </a:pPr>
            <a:r>
              <a:rPr lang="en-US" dirty="0"/>
              <a:t>Companies needs to tighten security in data collection, storage and delivery</a:t>
            </a:r>
          </a:p>
          <a:p>
            <a:pPr marL="0" indent="0">
              <a:buNone/>
            </a:pPr>
            <a:r>
              <a:rPr lang="en-US" dirty="0"/>
              <a:t>Personal space cannot be lost in the name of digitalization</a:t>
            </a:r>
          </a:p>
          <a:p>
            <a:pPr marL="0" indent="0">
              <a:buNone/>
            </a:pPr>
            <a:r>
              <a:rPr lang="en-US" dirty="0"/>
              <a:t>References Cited: </a:t>
            </a:r>
            <a:r>
              <a:rPr lang="en-US" dirty="0">
                <a:hlinkClick r:id="rId2"/>
              </a:rPr>
              <a:t>http://http://breachlevelindex.com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 source: </a:t>
            </a:r>
            <a:r>
              <a:rPr lang="en-US" dirty="0">
                <a:hlinkClick r:id="rId3"/>
              </a:rPr>
              <a:t>https://catalog.data.gov/dataset/consumer-complaint-database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0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DDDA31F-8F4D-4458-A1B7-49B1B5D6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437746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Data Breach across world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EC80252-8281-4D8C-9373-EB36215D5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45154"/>
            <a:ext cx="12192000" cy="57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C6AB6-B6D1-48D3-ABF0-59A5BD21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516835"/>
            <a:ext cx="3796299" cy="210387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Consumer Complaints</a:t>
            </a:r>
            <a:br>
              <a:rPr lang="en-US" sz="360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CFBP - Consumer Financial Board Protection data at a glance in resolving consumer complaints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Monetary transactions are equally vulnerable to identity loss and data breach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Word cloud with ‘Unauthorized, theft, stolen, Identity, Improper, Fraud’ etc.,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</a:endParaRPr>
          </a:p>
          <a:p>
            <a:endParaRPr lang="en-US" sz="1600" dirty="0"/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E59A2-F7EF-4A00-A852-D9B0DF8B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79" y="0"/>
            <a:ext cx="8082236" cy="2332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053D8-672A-45A8-AA91-831E38CCC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79" y="2332957"/>
            <a:ext cx="8082236" cy="45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3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9C116-B4D8-46E9-938B-A12D6095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13685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Top Consumer Complaints by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88464-471E-4C68-891E-B2AB7E0A9C13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8A4415-F91F-42BA-95BE-DFD18531C96B}"/>
              </a:ext>
            </a:extLst>
          </p:cNvPr>
          <p:cNvSpPr/>
          <p:nvPr/>
        </p:nvSpPr>
        <p:spPr>
          <a:xfrm>
            <a:off x="-53256" y="2279454"/>
            <a:ext cx="3831129" cy="229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CA : 129,708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TX :  72,948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FL  :  86,839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NY :  61,713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21D742-C1CD-465A-8F16-BCE96A05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62" y="1845734"/>
            <a:ext cx="8082253" cy="39423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616D90-E8CE-4027-A341-C7121807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08" y="-1"/>
            <a:ext cx="813550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0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CC31-EE5D-4DFE-9324-2690A4FB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387307" cy="77862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Reasons contributing to Information Loss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E520DB-D388-4C92-98A6-FE66E5129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047" y="1065229"/>
            <a:ext cx="10087984" cy="4995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3F9E57-4D35-45EF-B0AC-CB44ADB3A73F}"/>
              </a:ext>
            </a:extLst>
          </p:cNvPr>
          <p:cNvSpPr/>
          <p:nvPr/>
        </p:nvSpPr>
        <p:spPr>
          <a:xfrm>
            <a:off x="7268864" y="3429000"/>
            <a:ext cx="1481559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Equifax hack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164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E4490D0-3672-446A-AC12-B4830333BD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CB82C2-DF65-4EC1-8280-F201D50F5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1D4427-852B-4B37-8E76-0E9F1810BA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A4CD5CB-D209-4D70-8CA4-629731C592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3ACC25-C262-417A-8AA9-0641C772BD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C27B90-DF2B-4D00-BA07-18ED774CD2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C6A2BAE-B461-4B55-8E1F-0722ABDD13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E64C891-D631-4EE1-B9B3-BE0E3892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" y="1"/>
            <a:ext cx="7885922" cy="633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818FC-B28C-4B0A-8A7D-27F42040A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1131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 Issues Reported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8141110" y="1836918"/>
            <a:ext cx="3417990" cy="38573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Financial industry is vulnerable</a:t>
            </a:r>
          </a:p>
          <a:p>
            <a:pPr marL="0" indent="0"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Increased Misuse of data </a:t>
            </a:r>
          </a:p>
          <a:p>
            <a:pPr marL="0" indent="0"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False marketing</a:t>
            </a:r>
          </a:p>
          <a:p>
            <a:pPr marL="0" indent="0"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Identity theft</a:t>
            </a:r>
          </a:p>
          <a:p>
            <a:pPr marL="0" indent="0">
              <a:buNone/>
            </a:pPr>
            <a:endParaRPr lang="en-US" cap="all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094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600B5AE2-C5CC-499C-8F2D-249888BE22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A7A3698-B350-40E5-8475-9BCC41A089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0AC655C7-EC94-4BE6-84C8-2F9EFBBB278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C4F7E42D-8B5A-4FC8-81CD-9E60171F7F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8C04651D-B9F4-4935-A02D-364153FBDF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02EF8C-79AA-4AE0-BBFB-9AD79B778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181" r="1" b="15975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391CCB-877F-45ED-9F66-865382D5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516835"/>
            <a:ext cx="334375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Complaints  by Product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A05F8A-D160-46EB-9D91-2AA3C1119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Mortgage</a:t>
            </a:r>
          </a:p>
          <a:p>
            <a:pPr marL="342900" indent="-342900">
              <a:buAutoNum type="arabicPeriod"/>
            </a:pPr>
            <a:r>
              <a:rPr lang="en-US" sz="2400" dirty="0"/>
              <a:t>Debt Collection</a:t>
            </a:r>
          </a:p>
          <a:p>
            <a:pPr marL="342900" indent="-342900">
              <a:buAutoNum type="arabicPeriod"/>
            </a:pPr>
            <a:r>
              <a:rPr lang="en-US" sz="2400" dirty="0"/>
              <a:t>Credit Reporting</a:t>
            </a:r>
          </a:p>
          <a:p>
            <a:pPr marL="342900" indent="-342900">
              <a:buAutoNum type="arabicPeriod"/>
            </a:pPr>
            <a:r>
              <a:rPr lang="en-US" sz="2400" dirty="0"/>
              <a:t>Credit Card</a:t>
            </a:r>
          </a:p>
          <a:p>
            <a:pPr marL="342900" indent="-342900">
              <a:buAutoNum type="arabicPeriod"/>
            </a:pPr>
            <a:r>
              <a:rPr lang="en-US" sz="2400" dirty="0"/>
              <a:t>Bank account or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1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5CF81D86-BDBA-477C-B7DD-8D359BB996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03B29638-4838-4B9B-B9DB-96E542BAF3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88AA064E-5F6E-4024-BC28-EDDC3DFC70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C65F3E9C-EF11-4F8F-A621-399C7A3E64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E73242-DF6D-48BE-866B-D5227687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Timely </a:t>
            </a:r>
            <a:r>
              <a:rPr lang="en-US" sz="3200" dirty="0"/>
              <a:t>Timely Response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724650" y="2198914"/>
            <a:ext cx="4825092" cy="3670180"/>
          </a:xfrm>
        </p:spPr>
        <p:txBody>
          <a:bodyPr>
            <a:normAutofit/>
          </a:bodyPr>
          <a:lstStyle/>
          <a:p>
            <a:r>
              <a:rPr lang="en-US" dirty="0"/>
              <a:t>Count of Timely Response</a:t>
            </a:r>
          </a:p>
          <a:p>
            <a:r>
              <a:rPr lang="en-US" dirty="0"/>
              <a:t>Consumer Loan - 1.61%</a:t>
            </a:r>
          </a:p>
          <a:p>
            <a:r>
              <a:rPr lang="en-US" dirty="0"/>
              <a:t>Credit card  - 7.64%</a:t>
            </a:r>
          </a:p>
          <a:p>
            <a:r>
              <a:rPr lang="en-US" dirty="0"/>
              <a:t>Bank account/Service - 7.96%</a:t>
            </a:r>
          </a:p>
          <a:p>
            <a:r>
              <a:rPr lang="en-US" dirty="0"/>
              <a:t>Credit Reporting - 25.07%</a:t>
            </a:r>
          </a:p>
          <a:p>
            <a:r>
              <a:rPr lang="en-US" dirty="0"/>
              <a:t>Debt Collection - 28.72%</a:t>
            </a:r>
          </a:p>
          <a:p>
            <a:r>
              <a:rPr lang="en-US" dirty="0"/>
              <a:t>Mortgage - 28.64%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56EF56-F533-4D20-97E4-8B5D2FFF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59"/>
            <a:ext cx="6724650" cy="555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CBE7-C800-427E-870D-360F4059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49029"/>
            <a:ext cx="10058400" cy="982493"/>
          </a:xfrm>
        </p:spPr>
        <p:txBody>
          <a:bodyPr>
            <a:normAutofit/>
          </a:bodyPr>
          <a:lstStyle/>
          <a:p>
            <a:r>
              <a:rPr lang="en-US" sz="3200" dirty="0"/>
              <a:t>		Time Series Decomposition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4B59EF-0D5D-4A4C-858B-1A9C7F43C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502" y="1846263"/>
            <a:ext cx="8239328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0D50C-5FD2-410B-8026-534020F80240}"/>
              </a:ext>
            </a:extLst>
          </p:cNvPr>
          <p:cNvSpPr txBox="1"/>
          <p:nvPr/>
        </p:nvSpPr>
        <p:spPr>
          <a:xfrm>
            <a:off x="9572017" y="1846263"/>
            <a:ext cx="17996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1.Increasing Trend with Consumer Complaints</a:t>
            </a:r>
          </a:p>
          <a:p>
            <a:endParaRPr lang="en-US" dirty="0"/>
          </a:p>
          <a:p>
            <a:r>
              <a:rPr lang="en-US" dirty="0"/>
              <a:t>2. Seasonal pattern seen in dip every six months</a:t>
            </a:r>
          </a:p>
        </p:txBody>
      </p:sp>
    </p:spTree>
    <p:extLst>
      <p:ext uri="{BB962C8B-B14F-4D97-AF65-F5344CB8AC3E}">
        <p14:creationId xmlns:p14="http://schemas.microsoft.com/office/powerpoint/2010/main" val="20151238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1690</TotalTime>
  <Words>322</Words>
  <Application>Microsoft Office PowerPoint</Application>
  <PresentationFormat>Widescreen</PresentationFormat>
  <Paragraphs>63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Retrospect</vt:lpstr>
      <vt:lpstr>Consumer Complaints </vt:lpstr>
      <vt:lpstr>Data Breach across world</vt:lpstr>
      <vt:lpstr>Consumer Complaints </vt:lpstr>
      <vt:lpstr>Top Consumer Complaints by state</vt:lpstr>
      <vt:lpstr>Reasons contributing to Information Loss</vt:lpstr>
      <vt:lpstr>Various Issues Reported</vt:lpstr>
      <vt:lpstr>Complaints  by Product </vt:lpstr>
      <vt:lpstr>Timely Timely Response </vt:lpstr>
      <vt:lpstr>  Time Series Decomposition</vt:lpstr>
      <vt:lpstr>Complaints Pulse </vt:lpstr>
      <vt:lpstr>  Pulse Chart Video (hit play button below)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Varalakshmi Tyaggarajan</dc:creator>
  <cp:lastModifiedBy>Varalakshmi Tyaggarajan</cp:lastModifiedBy>
  <cp:revision>79</cp:revision>
  <dcterms:created xsi:type="dcterms:W3CDTF">2017-12-07T20:49:39Z</dcterms:created>
  <dcterms:modified xsi:type="dcterms:W3CDTF">2017-12-09T05:38:36Z</dcterms:modified>
</cp:coreProperties>
</file>